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68" r:id="rId6"/>
    <p:sldId id="270" r:id="rId7"/>
    <p:sldId id="271" r:id="rId8"/>
    <p:sldId id="273" r:id="rId9"/>
    <p:sldId id="267" r:id="rId10"/>
    <p:sldId id="269" r:id="rId11"/>
    <p:sldId id="272" r:id="rId12"/>
    <p:sldId id="261" r:id="rId13"/>
    <p:sldId id="262" r:id="rId14"/>
    <p:sldId id="266" r:id="rId15"/>
    <p:sldId id="263" r:id="rId16"/>
    <p:sldId id="264" r:id="rId17"/>
    <p:sldId id="265" r:id="rId18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468" autoAdjust="0"/>
  </p:normalViewPr>
  <p:slideViewPr>
    <p:cSldViewPr snapToGrid="0">
      <p:cViewPr varScale="1">
        <p:scale>
          <a:sx n="84" d="100"/>
          <a:sy n="84" d="100"/>
        </p:scale>
        <p:origin x="885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4F4-CC2C-404F-8A5A-171F709A234F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4B52E1-5685-410B-8420-7B71AC28D2D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49280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2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408246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Vidíme že moje riešenie vychádza veľmi dobre oproti komerčnému riešeniu, avšak DIY riešenie stojí o dosť menej ale nie je tak výkonné. DIY riešenie by bolo vhodné pre ľudí, ktorý sa radi hrajú s novými technológiami a konfigurujú veci a podobne.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14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566114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Volil som viacej výkonné komponenty aby bolo v </a:t>
            </a:r>
            <a:r>
              <a:rPr lang="sk-SK" dirty="0" err="1"/>
              <a:t>buducnosti</a:t>
            </a:r>
            <a:r>
              <a:rPr lang="sk-SK" dirty="0"/>
              <a:t> možné pomocou </a:t>
            </a:r>
            <a:r>
              <a:rPr lang="sk-SK" dirty="0" err="1"/>
              <a:t>pluginou</a:t>
            </a:r>
            <a:r>
              <a:rPr lang="sk-SK" dirty="0"/>
              <a:t> na </a:t>
            </a:r>
            <a:r>
              <a:rPr lang="sk-SK" dirty="0" err="1"/>
              <a:t>NASke</a:t>
            </a:r>
            <a:r>
              <a:rPr lang="sk-SK" dirty="0"/>
              <a:t> prevádzkovať lokálny multimediálny server (</a:t>
            </a:r>
            <a:r>
              <a:rPr lang="sk-SK" dirty="0" err="1"/>
              <a:t>Plex</a:t>
            </a:r>
            <a:r>
              <a:rPr lang="sk-SK" dirty="0"/>
              <a:t>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k-SK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sk-SK" dirty="0"/>
            </a:br>
            <a:r>
              <a:rPr lang="sk-SK" dirty="0"/>
              <a:t>OTAZKY ?</a:t>
            </a:r>
            <a:br>
              <a:rPr lang="sk-SK" dirty="0"/>
            </a:br>
            <a:r>
              <a:rPr lang="sk-SK" dirty="0"/>
              <a:t>Prečo som si toto vybral ? Chcem si urobiť vlastnú </a:t>
            </a:r>
            <a:r>
              <a:rPr lang="sk-SK" dirty="0" err="1"/>
              <a:t>NASku</a:t>
            </a:r>
            <a:r>
              <a:rPr lang="sk-SK" dirty="0"/>
              <a:t> ale asi skorej zvolím cestu DIY riešenia nakoniec keďže mi teraz zostalo doma staršie </a:t>
            </a:r>
            <a:r>
              <a:rPr lang="sk-SK" dirty="0" err="1"/>
              <a:t>Rpi</a:t>
            </a:r>
            <a:r>
              <a:rPr lang="sk-SK" dirty="0"/>
              <a:t> 4 ktoré nemá aktuálne použitie a aspoň sa možno naučím nejaké nové veci pri nastavovaní.</a:t>
            </a:r>
          </a:p>
          <a:p>
            <a:endParaRPr lang="sk-SK" dirty="0"/>
          </a:p>
          <a:p>
            <a:r>
              <a:rPr lang="sk-SK" dirty="0"/>
              <a:t>Je naozaj komerčné riešenie konkurencieschopné ? Áno pretože lacnejšie boli už veľmi málo výkonné prípadne nemali toľko pozícií pre disky.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15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749330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OTAZKY ?</a:t>
            </a:r>
            <a:br>
              <a:rPr lang="sk-SK" dirty="0"/>
            </a:br>
            <a:r>
              <a:rPr lang="sk-SK" dirty="0"/>
              <a:t>Prečo som si toto vybral ? Chcem si urobiť vlastnú </a:t>
            </a:r>
            <a:r>
              <a:rPr lang="sk-SK" dirty="0" err="1"/>
              <a:t>NASku</a:t>
            </a:r>
            <a:r>
              <a:rPr lang="sk-SK" dirty="0"/>
              <a:t> ale asi skorej zvolím cestu DIY riešenia nakoniec keďže mi teraz zostalo doma staršie </a:t>
            </a:r>
            <a:r>
              <a:rPr lang="sk-SK" dirty="0" err="1"/>
              <a:t>Rpi</a:t>
            </a:r>
            <a:r>
              <a:rPr lang="sk-SK" dirty="0"/>
              <a:t> 4 ktoré nemá aktuálne použitie a aspoň sa možno naučím nejaké nové veci pri nastavovaní.</a:t>
            </a:r>
          </a:p>
          <a:p>
            <a:endParaRPr lang="sk-SK" dirty="0"/>
          </a:p>
          <a:p>
            <a:r>
              <a:rPr lang="sk-SK" dirty="0"/>
              <a:t>Je naozaj komerčné riešenie konkurencieschopné ? Áno pretože lacnejšie boli už veľmi málo výkonné prípadne nemali toľko pozícií pre disky.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16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856846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OTAZKY ?</a:t>
            </a:r>
            <a:br>
              <a:rPr lang="sk-SK" dirty="0"/>
            </a:br>
            <a:r>
              <a:rPr lang="sk-SK" dirty="0"/>
              <a:t>Prečo som si toto vybral ? Chcem si urobiť vlastnú </a:t>
            </a:r>
            <a:r>
              <a:rPr lang="sk-SK" dirty="0" err="1"/>
              <a:t>NASku</a:t>
            </a:r>
            <a:r>
              <a:rPr lang="sk-SK" dirty="0"/>
              <a:t> ale asi skorej zvolím cestu DIY riešenia nakoniec keďže mi teraz zostalo doma staršie </a:t>
            </a:r>
            <a:r>
              <a:rPr lang="sk-SK" dirty="0" err="1"/>
              <a:t>Rpi</a:t>
            </a:r>
            <a:r>
              <a:rPr lang="sk-SK" dirty="0"/>
              <a:t> 4 ktoré nemá aktuálne použitie a aspoň sa možno naučím nejaké nové veci pri nastavovaní.</a:t>
            </a:r>
          </a:p>
          <a:p>
            <a:endParaRPr lang="sk-SK" dirty="0"/>
          </a:p>
          <a:p>
            <a:r>
              <a:rPr lang="sk-SK" dirty="0"/>
              <a:t>Je naozaj komerčné riešenie konkurencieschopné ? Áno pretože lacnejšie boli už veľmi málo výkonné prípadne nemali toľko pozícií pre disky.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17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562642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sk-SK" dirty="0"/>
              <a:t>Netreba niečo </a:t>
            </a:r>
            <a:r>
              <a:rPr lang="sk-SK" dirty="0" err="1"/>
              <a:t>extremne</a:t>
            </a:r>
            <a:r>
              <a:rPr lang="sk-SK" dirty="0"/>
              <a:t> </a:t>
            </a:r>
            <a:r>
              <a:rPr lang="sk-SK" dirty="0" err="1"/>
              <a:t>drahe</a:t>
            </a:r>
            <a:r>
              <a:rPr lang="sk-SK" dirty="0"/>
              <a:t> ale zase ani </a:t>
            </a:r>
            <a:r>
              <a:rPr lang="sk-SK" dirty="0" err="1"/>
              <a:t>lacne</a:t>
            </a:r>
            <a:r>
              <a:rPr lang="sk-SK" dirty="0"/>
              <a:t> čo by mi nestačilo, </a:t>
            </a:r>
            <a:r>
              <a:rPr lang="sk-SK" dirty="0" err="1"/>
              <a:t>nejaky</a:t>
            </a:r>
            <a:r>
              <a:rPr lang="sk-SK" dirty="0"/>
              <a:t> stred</a:t>
            </a:r>
          </a:p>
          <a:p>
            <a:pPr marL="171450" indent="-171450">
              <a:buFontTx/>
              <a:buChar char="-"/>
            </a:pPr>
            <a:r>
              <a:rPr lang="sk-SK" dirty="0"/>
              <a:t>Z toho vyplynulo že budem potrebovať dosť priestoru pre disky</a:t>
            </a:r>
          </a:p>
          <a:p>
            <a:pPr marL="171450" indent="-171450">
              <a:buFontTx/>
              <a:buChar char="-"/>
            </a:pPr>
            <a:r>
              <a:rPr lang="sk-SK" dirty="0" err="1"/>
              <a:t>Kedže</a:t>
            </a:r>
            <a:r>
              <a:rPr lang="sk-SK" dirty="0"/>
              <a:t> systém bude bežať nepretržite, bolo treba aby nemal vysokú spotrebu</a:t>
            </a:r>
          </a:p>
          <a:p>
            <a:pPr marL="171450" indent="-171450">
              <a:buFontTx/>
              <a:buChar char="-"/>
            </a:pPr>
            <a:r>
              <a:rPr lang="sk-SK" dirty="0"/>
              <a:t>Potreboval som aby nebol príliš hlučný aby sa dalo v danej miestnosti dobre fungovať</a:t>
            </a:r>
          </a:p>
          <a:p>
            <a:pPr marL="171450" indent="-171450">
              <a:buFontTx/>
              <a:buChar char="-"/>
            </a:pPr>
            <a:r>
              <a:rPr lang="sk-SK" dirty="0"/>
              <a:t>Aby to bolo dostupné pre hocikoho si postaviť daný PC, ktorý bude </a:t>
            </a:r>
            <a:r>
              <a:rPr lang="sk-SK" dirty="0" err="1"/>
              <a:t>služiť</a:t>
            </a:r>
            <a:r>
              <a:rPr lang="sk-SK" dirty="0"/>
              <a:t> ako NAS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3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85555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Bolo treba vybrať všetky tieto komponenty pre našu </a:t>
            </a:r>
            <a:r>
              <a:rPr lang="sk-SK" dirty="0" err="1"/>
              <a:t>NASku</a:t>
            </a:r>
            <a:r>
              <a:rPr lang="sk-SK" dirty="0"/>
              <a:t>.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4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85106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SKRINA – bola relatívne malá (MIDI TOWER), súčasťou 2 ventilátory, </a:t>
            </a:r>
            <a:r>
              <a:rPr lang="sk-SK" dirty="0" err="1"/>
              <a:t>predovšetkých</a:t>
            </a:r>
            <a:r>
              <a:rPr lang="sk-SK" dirty="0"/>
              <a:t> veľa pozícií pre disky (4x 3,5“ HDD) plus pomocou redukcie do 5,25“ </a:t>
            </a:r>
            <a:r>
              <a:rPr lang="sk-SK" dirty="0" err="1"/>
              <a:t>pozicie</a:t>
            </a:r>
            <a:r>
              <a:rPr lang="sk-SK" dirty="0"/>
              <a:t> </a:t>
            </a:r>
            <a:r>
              <a:rPr lang="sk-SK" dirty="0" err="1"/>
              <a:t>este</a:t>
            </a:r>
            <a:r>
              <a:rPr lang="sk-SK" dirty="0"/>
              <a:t> 2 disky</a:t>
            </a:r>
          </a:p>
          <a:p>
            <a:r>
              <a:rPr lang="sk-SK" dirty="0"/>
              <a:t>ZAKLADNA DOSKA – Gigabitová sieťová karta, podporuje relatívne nový </a:t>
            </a:r>
            <a:r>
              <a:rPr lang="sk-SK" dirty="0" err="1"/>
              <a:t>socket</a:t>
            </a:r>
            <a:r>
              <a:rPr lang="sk-SK" dirty="0"/>
              <a:t>, má dosť SATA portov pre disky, M.2 slot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5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62486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PROCESOR – dobrý pomer cena/výkon, </a:t>
            </a:r>
            <a:r>
              <a:rPr lang="sk-SK" dirty="0" err="1"/>
              <a:t>ointegrovaná</a:t>
            </a:r>
            <a:r>
              <a:rPr lang="sk-SK" dirty="0"/>
              <a:t> GPU, </a:t>
            </a:r>
            <a:r>
              <a:rPr lang="sk-SK" dirty="0" err="1"/>
              <a:t>socket</a:t>
            </a:r>
            <a:r>
              <a:rPr lang="sk-SK" dirty="0"/>
              <a:t> AM4</a:t>
            </a:r>
          </a:p>
          <a:p>
            <a:r>
              <a:rPr lang="sk-SK" dirty="0"/>
              <a:t>RAM – 16GB, relatívne vysoká frekvencia na danú platformu</a:t>
            </a:r>
          </a:p>
          <a:p>
            <a:r>
              <a:rPr lang="sk-SK" dirty="0"/>
              <a:t>ZDROJ – vysoká účinnosť pri 50% záťaži, pretože to bude +/- naša </a:t>
            </a:r>
            <a:r>
              <a:rPr lang="sk-SK" dirty="0" err="1"/>
              <a:t>primerná</a:t>
            </a:r>
            <a:r>
              <a:rPr lang="sk-SK" dirty="0"/>
              <a:t> spotreba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6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1713149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BOOT DISK – spoľahlivý, stačilo by nám aj nižšia kapacita alebo aj nejaké USB na ktorom by bol OS avšak cena SSD diskov je tak malá že sa nám oplatí radšej zobrať </a:t>
            </a:r>
            <a:r>
              <a:rPr lang="sk-SK" dirty="0" err="1"/>
              <a:t>spolahlivý</a:t>
            </a:r>
            <a:r>
              <a:rPr lang="sk-SK" dirty="0"/>
              <a:t> SSD disk za nízku cenu</a:t>
            </a:r>
          </a:p>
          <a:p>
            <a:r>
              <a:rPr lang="sk-SK" dirty="0"/>
              <a:t>DATA DISK – najdôležitejšia časť </a:t>
            </a:r>
            <a:r>
              <a:rPr lang="sk-SK" dirty="0" err="1"/>
              <a:t>NASky</a:t>
            </a:r>
            <a:r>
              <a:rPr lang="sk-SK" dirty="0"/>
              <a:t>, spoľahlivé, dobrý pomer cena/výkon, vysoká kapacita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7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62481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SIETOVY KABEL – CAT6 FTP, tienený (odolný voči elektromagnetickému rušeniu)</a:t>
            </a:r>
          </a:p>
          <a:p>
            <a:r>
              <a:rPr lang="sk-SK" dirty="0"/>
              <a:t>DATOVY KABEL – </a:t>
            </a:r>
            <a:r>
              <a:rPr lang="sk-SK" dirty="0" err="1"/>
              <a:t>kvoli</a:t>
            </a:r>
            <a:r>
              <a:rPr lang="sk-SK" dirty="0"/>
              <a:t> tomu že s našou základnou doskou boli dodané iba 2 SATA káble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8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57809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 err="1"/>
              <a:t>TrueNAS</a:t>
            </a:r>
            <a:r>
              <a:rPr lang="sk-SK" dirty="0"/>
              <a:t> – viacej profesionálny</a:t>
            </a:r>
          </a:p>
          <a:p>
            <a:r>
              <a:rPr lang="sk-SK" dirty="0"/>
              <a:t>OMV – skorej do domáceho prostredia, jednoduchý, modulárny pomocou </a:t>
            </a:r>
            <a:r>
              <a:rPr lang="sk-SK" dirty="0" err="1"/>
              <a:t>pluginou</a:t>
            </a:r>
            <a:endParaRPr lang="sk-SK" dirty="0"/>
          </a:p>
          <a:p>
            <a:endParaRPr lang="sk-SK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RAID - </a:t>
            </a:r>
            <a:r>
              <a:rPr lang="en-US" b="0" dirty="0">
                <a:solidFill>
                  <a:srgbClr val="F8F8F2"/>
                </a:solidFill>
                <a:effectLst/>
                <a:highlight>
                  <a:srgbClr val="282A36"/>
                </a:highlight>
                <a:latin typeface="Consolas" panose="020B0609020204030204" pitchFamily="49" charset="0"/>
              </a:rPr>
              <a:t>Redundant Array of Independent Disks</a:t>
            </a:r>
            <a:r>
              <a:rPr lang="sk-SK" b="0" dirty="0">
                <a:solidFill>
                  <a:srgbClr val="F8F8F2"/>
                </a:solidFill>
                <a:effectLst/>
                <a:highlight>
                  <a:srgbClr val="282A36"/>
                </a:highlight>
                <a:latin typeface="Consolas" panose="020B0609020204030204" pitchFamily="49" charset="0"/>
              </a:rPr>
              <a:t> (Redundantné pole nezávislých diskov)</a:t>
            </a:r>
            <a:endParaRPr lang="sk-SK" dirty="0"/>
          </a:p>
          <a:p>
            <a:r>
              <a:rPr lang="sk-SK" dirty="0"/>
              <a:t>0 – žiadna redundancia, vysoká rýchlosť</a:t>
            </a:r>
          </a:p>
          <a:p>
            <a:r>
              <a:rPr lang="sk-SK" dirty="0"/>
              <a:t>1 – kópia dát 1:1</a:t>
            </a:r>
          </a:p>
          <a:p>
            <a:r>
              <a:rPr lang="sk-SK" dirty="0"/>
              <a:t>10 – kombinácia RAIDU 1 a 0, vysoká rýchlosť a zároveň redundancia</a:t>
            </a:r>
          </a:p>
          <a:p>
            <a:r>
              <a:rPr lang="sk-SK" dirty="0"/>
              <a:t>5 – použitie paritného disku, možná strata jedného disku</a:t>
            </a:r>
          </a:p>
          <a:p>
            <a:r>
              <a:rPr lang="sk-SK" dirty="0"/>
              <a:t>6 – použitie dvoch paritných diskov, možná strata dvoch diskov, VYBRAL SOM SI RADI 6 LEBO POTOM KED BUDEM POTREBOVAT MOZEM PRIDAT DISKY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9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808730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/>
                </a:solidFill>
                <a:highlight>
                  <a:srgbClr val="FFFF00"/>
                </a:highlight>
              </a:rPr>
              <a:t>ZELENA – ROUTER</a:t>
            </a:r>
          </a:p>
          <a:p>
            <a:r>
              <a:rPr lang="en-US" dirty="0"/>
              <a:t>CERVENA – NAS</a:t>
            </a:r>
          </a:p>
          <a:p>
            <a:r>
              <a:rPr lang="en-US" dirty="0"/>
              <a:t>MODRA – KABELAZ</a:t>
            </a:r>
          </a:p>
          <a:p>
            <a:r>
              <a:rPr lang="en-US" dirty="0"/>
              <a:t>ORANZOVA - PC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B52E1-5685-410B-8420-7B71AC28D2DB}" type="slidenum">
              <a:rPr lang="sk-SK" smtClean="0"/>
              <a:t>12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24650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8A951AF-4011-8AE5-144C-FF572AB1ED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553B8D6-AE0F-5D43-3B00-501CD6F3F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41095CCE-D23E-AE33-6B60-0899C198A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DE478C9C-51F5-C7E4-312D-B1311E8C1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23004EEA-CED5-15B0-E90F-131450806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15149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DBB481E-EC94-9B5E-4C90-BFE88B584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277B0C59-E164-AAC6-5685-5E37DF02E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EB026DC5-8C56-6E90-9B03-5D1A10A29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F1F93576-B863-35A6-02F7-029FFB55A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93E834BD-F580-8E51-04B0-DA592B56D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65417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B70BB4B3-E727-7FA9-AD82-6F7884D029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07489E58-7D7C-B8EB-B3E3-284FE030E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AD0155B-29A3-E3A2-04AE-5118E1CE2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292DCE64-85E8-EB0C-EAF7-AF788AB2F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BC45A600-119D-49F8-3C23-CF9A7FCA1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4908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90855E9-346E-EFDB-2F1E-305A3935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4CF4C7BA-3608-0A65-EB26-05171F334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DB61787-5B10-0BBD-95E4-A9606E41B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D293A116-D07F-D260-3EC4-469E279D7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800276CB-CA1C-3FC1-6AFE-74C698F27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94680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01483E4-5C60-6C16-FBCF-950982D31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1386390-63AC-63CD-9FC3-58DC892FA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310B6D7D-BA2C-40B7-3928-8ECB77CEF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1153ADB1-FBAD-2262-50AD-8F4A35A12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B451D570-5553-3A2A-9FAF-9F97F3FC5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69731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67EC023-6F06-241A-5A7C-53E340F3B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440EA4A5-2E12-6AD8-9266-95AF77E588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7522B109-CEE4-47DD-ACC0-86ABB93CE0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149C2437-2AEA-133A-2C88-1B3BBDB89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DBD31D5D-FFA8-C62F-F394-98D202186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29110DAF-C787-265E-DFF9-70451A554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1017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72C8EC9-0576-C51B-AD18-F1A3B0176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5A7F1BC2-705D-8B10-AC56-7D3919EE3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6E3A2AA5-4DAA-1074-DC30-4E92A92EC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C921F0E4-D838-3F55-DA66-0C5E10BC75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8BF4BC24-0895-B670-56F0-038ED25E7B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A031C1D2-695D-D45A-B90D-7C427D2A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664A955E-4B10-74E6-040E-3765F56AC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37083500-B1D3-C33A-4A70-03AD60A68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13978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0DC3337-EFF8-D058-561E-5D1FE4B22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0BF87556-EA56-A77E-653F-3BA40943D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AE57EB5B-FCA7-2BED-2F90-9217FFB11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315376DD-79ED-3206-AFBC-2455AB011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81454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FB46A5FC-8B23-243E-D172-9D3805FAB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B7E5A3E1-1788-2D84-E88A-DB368F33C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78664FE2-923B-1613-3E22-7E7CBCE4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4082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BACAA7-541E-3989-59AD-F6259562D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CA290CB1-C658-F7AA-C229-FA598CEBB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01963BA9-F4ED-A48D-0D00-76842A602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EE05F53E-262C-AD7E-9F9C-145FCDB5B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8596120E-7BF0-5AC0-B3C6-F12FFCDA1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9A13F320-0C0C-3269-4308-8D1EB680E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86197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3AF7A6C-E107-B897-3A6F-CDF59CC67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FBB1C93B-0CE6-06DC-3650-4FA1BF30E3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242DCE3C-5FF4-1571-90F0-29B66AB58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D4E90176-CB33-5DF5-579A-7E8430F5E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1FB9100C-09F7-B027-A34C-7D4E846AF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6520C8E4-D0CF-487E-3F57-C0A10B4B4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974713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B1C2E08B-C416-E08E-0513-A3C81813B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07BCB97C-AD0C-B36E-C770-55950A8750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84757662-9A55-689A-9422-8E89DD080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7EDC0A-BFDC-4660-A86F-203E27F309FD}" type="datetimeFigureOut">
              <a:rPr lang="sk-SK" smtClean="0"/>
              <a:t>23. 4. 2024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B957DE93-84F8-EC37-AE9A-00064102BA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83F6377B-C70F-791B-AD25-2BE94CB39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0A43AD-BE4D-4113-A749-EAEA87094844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25727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indowscentral.com/how-set-headless-raspberry-pi-windows-10" TargetMode="External"/><Relationship Id="rId13" Type="http://schemas.openxmlformats.org/officeDocument/2006/relationships/hyperlink" Target="https://rpishop.cz/" TargetMode="External"/><Relationship Id="rId3" Type="http://schemas.openxmlformats.org/officeDocument/2006/relationships/hyperlink" Target="https://en.wikipedia.org/w/index.php?title=RAID&amp;oldid=1213793607" TargetMode="External"/><Relationship Id="rId7" Type="http://schemas.openxmlformats.org/officeDocument/2006/relationships/hyperlink" Target="https://techchefmadhuri.medium.com/how-much-disk-is-required-for-raid-configurations-bff57138e457" TargetMode="External"/><Relationship Id="rId12" Type="http://schemas.openxmlformats.org/officeDocument/2006/relationships/hyperlink" Target="https://www.raspberrypi.com/tutorials/nas-box-raspberry-pi-tutorial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undertech.net/openmediavault-vs-truenas/" TargetMode="External"/><Relationship Id="rId11" Type="http://schemas.openxmlformats.org/officeDocument/2006/relationships/hyperlink" Target="https://www.raspberrypi.com/products/raspberry-pi-5/" TargetMode="External"/><Relationship Id="rId5" Type="http://schemas.openxmlformats.org/officeDocument/2006/relationships/hyperlink" Target="https://en.wikipedia.org/w/index.php?title=OpenMediaVault&amp;oldid=1217184193" TargetMode="External"/><Relationship Id="rId10" Type="http://schemas.openxmlformats.org/officeDocument/2006/relationships/hyperlink" Target="https://docs.openmediavault.org/en/stable/" TargetMode="External"/><Relationship Id="rId4" Type="http://schemas.openxmlformats.org/officeDocument/2006/relationships/hyperlink" Target="https://en.wikipedia.org/w/index.php?title=TrueNAS&amp;oldid=1216096024" TargetMode="External"/><Relationship Id="rId9" Type="http://schemas.openxmlformats.org/officeDocument/2006/relationships/hyperlink" Target="https://blog.briancmoses.com/2023/03/diy-nas-2023-edition.html" TargetMode="External"/><Relationship Id="rId14" Type="http://schemas.openxmlformats.org/officeDocument/2006/relationships/hyperlink" Target="https://alza.sk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718BC89-40B8-297C-E643-DCFCB66E5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sk-SK" sz="4000" b="1" dirty="0"/>
              <a:t>Spoľahlivý systém ukladania osobných dát v domácnosti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F91B9F53-E3E1-AE93-DBCF-02BED1CBA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64717"/>
          </a:xfrm>
        </p:spPr>
        <p:txBody>
          <a:bodyPr>
            <a:normAutofit/>
          </a:bodyPr>
          <a:lstStyle/>
          <a:p>
            <a:r>
              <a:rPr lang="sk-SK" sz="1800" dirty="0"/>
              <a:t>Autor: Marek Čederle</a:t>
            </a:r>
          </a:p>
        </p:txBody>
      </p:sp>
      <p:sp>
        <p:nvSpPr>
          <p:cNvPr id="4" name="BlokTextu 3">
            <a:extLst>
              <a:ext uri="{FF2B5EF4-FFF2-40B4-BE49-F238E27FC236}">
                <a16:creationId xmlns:a16="http://schemas.microsoft.com/office/drawing/2014/main" id="{5843BE62-8ACA-F1E2-7E6E-9550033041CC}"/>
              </a:ext>
            </a:extLst>
          </p:cNvPr>
          <p:cNvSpPr txBox="1"/>
          <p:nvPr/>
        </p:nvSpPr>
        <p:spPr>
          <a:xfrm>
            <a:off x="4095750" y="1946831"/>
            <a:ext cx="4000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1" dirty="0"/>
              <a:t>Projektovanie aplikácií počítačov</a:t>
            </a:r>
          </a:p>
        </p:txBody>
      </p:sp>
    </p:spTree>
    <p:extLst>
      <p:ext uri="{BB962C8B-B14F-4D97-AF65-F5344CB8AC3E}">
        <p14:creationId xmlns:p14="http://schemas.microsoft.com/office/powerpoint/2010/main" val="49185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ok 6" descr="Obrázok, na ktorom je text, snímka obrazovky, softvér, počítačová ikona&#10;&#10;Automaticky generovaný popis">
            <a:extLst>
              <a:ext uri="{FF2B5EF4-FFF2-40B4-BE49-F238E27FC236}">
                <a16:creationId xmlns:a16="http://schemas.microsoft.com/office/drawing/2014/main" id="{DAB53885-5EA8-D367-0B5D-18C7900B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662" y="302509"/>
            <a:ext cx="10162675" cy="625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86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 descr="Obrázok, na ktorom je text, zmiešaný tovar, valec&#10;&#10;Automaticky generovaný popis">
            <a:extLst>
              <a:ext uri="{FF2B5EF4-FFF2-40B4-BE49-F238E27FC236}">
                <a16:creationId xmlns:a16="http://schemas.microsoft.com/office/drawing/2014/main" id="{30A20A94-7DA0-F1BE-D1CB-8B30E80DC3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263" y="650946"/>
            <a:ext cx="9099473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117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Umiestnenie v domácnosti</a:t>
            </a:r>
          </a:p>
        </p:txBody>
      </p:sp>
      <p:pic>
        <p:nvPicPr>
          <p:cNvPr id="5" name="Obrázok 4" descr="Obrázok, na ktorom je diagram, plán, technický výkres, rad&#10;&#10;Automaticky generovaný popis">
            <a:extLst>
              <a:ext uri="{FF2B5EF4-FFF2-40B4-BE49-F238E27FC236}">
                <a16:creationId xmlns:a16="http://schemas.microsoft.com/office/drawing/2014/main" id="{FDCC4640-B219-2391-C0BE-0C382DD3FB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809" y="1426097"/>
            <a:ext cx="8858382" cy="5066778"/>
          </a:xfrm>
          <a:prstGeom prst="rect">
            <a:avLst/>
          </a:prstGeom>
        </p:spPr>
      </p:pic>
      <p:sp>
        <p:nvSpPr>
          <p:cNvPr id="6" name="BlokTextu 5">
            <a:extLst>
              <a:ext uri="{FF2B5EF4-FFF2-40B4-BE49-F238E27FC236}">
                <a16:creationId xmlns:a16="http://schemas.microsoft.com/office/drawing/2014/main" id="{341C11A5-2C92-0311-F383-B4FCAD3CBBEC}"/>
              </a:ext>
            </a:extLst>
          </p:cNvPr>
          <p:cNvSpPr txBox="1"/>
          <p:nvPr/>
        </p:nvSpPr>
        <p:spPr>
          <a:xfrm>
            <a:off x="2562726" y="4732603"/>
            <a:ext cx="1654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Pracovňa</a:t>
            </a:r>
          </a:p>
        </p:txBody>
      </p:sp>
      <p:sp>
        <p:nvSpPr>
          <p:cNvPr id="7" name="BlokTextu 6">
            <a:extLst>
              <a:ext uri="{FF2B5EF4-FFF2-40B4-BE49-F238E27FC236}">
                <a16:creationId xmlns:a16="http://schemas.microsoft.com/office/drawing/2014/main" id="{1D27EB12-AE37-B397-FEC6-25F520598175}"/>
              </a:ext>
            </a:extLst>
          </p:cNvPr>
          <p:cNvSpPr txBox="1"/>
          <p:nvPr/>
        </p:nvSpPr>
        <p:spPr>
          <a:xfrm>
            <a:off x="3389897" y="2751660"/>
            <a:ext cx="1654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Obývačka</a:t>
            </a:r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FC100C15-2FF6-077F-DA74-919E97ACD50E}"/>
              </a:ext>
            </a:extLst>
          </p:cNvPr>
          <p:cNvSpPr txBox="1"/>
          <p:nvPr/>
        </p:nvSpPr>
        <p:spPr>
          <a:xfrm>
            <a:off x="9106902" y="3836507"/>
            <a:ext cx="1654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Kuchyňa</a:t>
            </a: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03471DD2-6503-2968-13F3-F8B583D4C7D9}"/>
              </a:ext>
            </a:extLst>
          </p:cNvPr>
          <p:cNvSpPr txBox="1"/>
          <p:nvPr/>
        </p:nvSpPr>
        <p:spPr>
          <a:xfrm>
            <a:off x="6609349" y="3005360"/>
            <a:ext cx="1076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Spálňa</a:t>
            </a:r>
          </a:p>
        </p:txBody>
      </p:sp>
    </p:spTree>
    <p:extLst>
      <p:ext uri="{BB962C8B-B14F-4D97-AF65-F5344CB8AC3E}">
        <p14:creationId xmlns:p14="http://schemas.microsoft.com/office/powerpoint/2010/main" val="147752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Porovnanie s inými riešeniami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A736E947-2592-0382-E30A-748A9C702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869" y="2879636"/>
            <a:ext cx="2946915" cy="1098727"/>
          </a:xfrm>
          <a:prstGeom prst="rect">
            <a:avLst/>
          </a:prstGeom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EB332778-3F7B-4093-1288-C2C72014E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706" y="2616908"/>
            <a:ext cx="2884023" cy="2408386"/>
          </a:xfrm>
          <a:prstGeom prst="rect">
            <a:avLst/>
          </a:prstGeom>
        </p:spPr>
      </p:pic>
      <p:sp>
        <p:nvSpPr>
          <p:cNvPr id="16" name="BlokTextu 15">
            <a:extLst>
              <a:ext uri="{FF2B5EF4-FFF2-40B4-BE49-F238E27FC236}">
                <a16:creationId xmlns:a16="http://schemas.microsoft.com/office/drawing/2014/main" id="{10E07ADA-B95E-AA14-23AF-FE4E6135A298}"/>
              </a:ext>
            </a:extLst>
          </p:cNvPr>
          <p:cNvSpPr txBox="1"/>
          <p:nvPr/>
        </p:nvSpPr>
        <p:spPr>
          <a:xfrm>
            <a:off x="838200" y="2283109"/>
            <a:ext cx="47509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dirty="0"/>
              <a:t>Cena zdieľaných položiek</a:t>
            </a:r>
          </a:p>
        </p:txBody>
      </p:sp>
      <p:sp>
        <p:nvSpPr>
          <p:cNvPr id="17" name="BlokTextu 16">
            <a:extLst>
              <a:ext uri="{FF2B5EF4-FFF2-40B4-BE49-F238E27FC236}">
                <a16:creationId xmlns:a16="http://schemas.microsoft.com/office/drawing/2014/main" id="{D7BD1F90-1A9F-F2FD-5917-F12C59CA6B60}"/>
              </a:ext>
            </a:extLst>
          </p:cNvPr>
          <p:cNvSpPr txBox="1"/>
          <p:nvPr/>
        </p:nvSpPr>
        <p:spPr>
          <a:xfrm>
            <a:off x="6602839" y="1975446"/>
            <a:ext cx="3582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dirty="0"/>
              <a:t>Cena môjho riešenia</a:t>
            </a:r>
          </a:p>
        </p:txBody>
      </p:sp>
    </p:spTree>
    <p:extLst>
      <p:ext uri="{BB962C8B-B14F-4D97-AF65-F5344CB8AC3E}">
        <p14:creationId xmlns:p14="http://schemas.microsoft.com/office/powerpoint/2010/main" val="3589923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ázok 10" descr="Obrázok, na ktorom je text, elektronika, súčiastka obvodu, elektronická súčiastka&#10;&#10;Automaticky generovaný popis">
            <a:extLst>
              <a:ext uri="{FF2B5EF4-FFF2-40B4-BE49-F238E27FC236}">
                <a16:creationId xmlns:a16="http://schemas.microsoft.com/office/drawing/2014/main" id="{16C5C9CF-B115-052C-4467-A686534253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513" y="966725"/>
            <a:ext cx="2919922" cy="2919922"/>
          </a:xfrm>
          <a:prstGeom prst="rect">
            <a:avLst/>
          </a:prstGeom>
        </p:spPr>
      </p:pic>
      <p:pic>
        <p:nvPicPr>
          <p:cNvPr id="13" name="Obrázok 12" descr="Obrázok, na ktorom je elektronika, elektronické zariadenie, počítač&#10;&#10;Automaticky generovaný popis">
            <a:extLst>
              <a:ext uri="{FF2B5EF4-FFF2-40B4-BE49-F238E27FC236}">
                <a16:creationId xmlns:a16="http://schemas.microsoft.com/office/drawing/2014/main" id="{1AC0F79C-9621-96D8-5C24-0EEB9E85C4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010" y="1220687"/>
            <a:ext cx="3310731" cy="2421796"/>
          </a:xfrm>
          <a:prstGeom prst="rect">
            <a:avLst/>
          </a:prstGeom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694094D9-D11B-8E60-1A75-3C0B09A57D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0963" y="4167238"/>
            <a:ext cx="8459980" cy="848804"/>
          </a:xfrm>
          <a:prstGeom prst="rect">
            <a:avLst/>
          </a:prstGeom>
        </p:spPr>
      </p:pic>
      <p:sp>
        <p:nvSpPr>
          <p:cNvPr id="5" name="BlokTextu 4">
            <a:extLst>
              <a:ext uri="{FF2B5EF4-FFF2-40B4-BE49-F238E27FC236}">
                <a16:creationId xmlns:a16="http://schemas.microsoft.com/office/drawing/2014/main" id="{3AEA2C2E-FBC6-3519-8EBB-35B84CFEAE9C}"/>
              </a:ext>
            </a:extLst>
          </p:cNvPr>
          <p:cNvSpPr txBox="1"/>
          <p:nvPr/>
        </p:nvSpPr>
        <p:spPr>
          <a:xfrm>
            <a:off x="2416567" y="451061"/>
            <a:ext cx="2446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 err="1"/>
              <a:t>Synology</a:t>
            </a:r>
            <a:r>
              <a:rPr lang="sk-SK" dirty="0"/>
              <a:t> DS923+</a:t>
            </a:r>
          </a:p>
        </p:txBody>
      </p:sp>
      <p:sp>
        <p:nvSpPr>
          <p:cNvPr id="6" name="BlokTextu 5">
            <a:extLst>
              <a:ext uri="{FF2B5EF4-FFF2-40B4-BE49-F238E27FC236}">
                <a16:creationId xmlns:a16="http://schemas.microsoft.com/office/drawing/2014/main" id="{BCD63564-2382-EC64-F22B-6207233BF76C}"/>
              </a:ext>
            </a:extLst>
          </p:cNvPr>
          <p:cNvSpPr txBox="1"/>
          <p:nvPr/>
        </p:nvSpPr>
        <p:spPr>
          <a:xfrm>
            <a:off x="7328650" y="451061"/>
            <a:ext cx="2446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 err="1"/>
              <a:t>Raspberry</a:t>
            </a:r>
            <a:r>
              <a:rPr lang="sk-SK" dirty="0"/>
              <a:t> Pi 5 </a:t>
            </a:r>
            <a:r>
              <a:rPr lang="sk-SK" dirty="0" err="1"/>
              <a:t>kit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614907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Záver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6729ECB-66BE-91C0-EB07-9E805711D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Podľa požiadaviek som navrhol riešenie</a:t>
            </a:r>
          </a:p>
          <a:p>
            <a:r>
              <a:rPr lang="sk-SK" dirty="0"/>
              <a:t>Lepšia cena oproti komerčnému riešeniu</a:t>
            </a:r>
          </a:p>
          <a:p>
            <a:r>
              <a:rPr lang="sk-SK" dirty="0" err="1"/>
              <a:t>Konfigurovateľnosť</a:t>
            </a:r>
            <a:r>
              <a:rPr lang="sk-SK" dirty="0"/>
              <a:t> oproti komerčnému riešeniu</a:t>
            </a:r>
          </a:p>
          <a:p>
            <a:r>
              <a:rPr lang="sk-SK" dirty="0"/>
              <a:t>DIY riešenie – vhodné pre odbornejších ľudí</a:t>
            </a:r>
          </a:p>
        </p:txBody>
      </p:sp>
    </p:spTree>
    <p:extLst>
      <p:ext uri="{BB962C8B-B14F-4D97-AF65-F5344CB8AC3E}">
        <p14:creationId xmlns:p14="http://schemas.microsoft.com/office/powerpoint/2010/main" val="730077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sk-SK" b="1" dirty="0"/>
              <a:t>Ďakujem za pozornosť</a:t>
            </a:r>
          </a:p>
        </p:txBody>
      </p:sp>
    </p:spTree>
    <p:extLst>
      <p:ext uri="{BB962C8B-B14F-4D97-AF65-F5344CB8AC3E}">
        <p14:creationId xmlns:p14="http://schemas.microsoft.com/office/powerpoint/2010/main" val="361575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62B47BD-3250-BC1C-113C-7C10AD353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Zdroje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934D3DC-59E6-55CC-4B62-EBFDA3F17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k-SK" sz="1600" dirty="0">
                <a:hlinkClick r:id="rId3"/>
              </a:rPr>
              <a:t>https://en.wikipedia.org/w/index.php?title=RAID&amp;oldid=1213793607</a:t>
            </a:r>
            <a:endParaRPr lang="sk-SK" sz="1600" dirty="0"/>
          </a:p>
          <a:p>
            <a:r>
              <a:rPr lang="sk-SK" sz="1600" dirty="0">
                <a:hlinkClick r:id="rId4"/>
              </a:rPr>
              <a:t>https://en.wikipedia.org/w/index.php?title=TrueNAS&amp;oldid=1216096024</a:t>
            </a:r>
            <a:endParaRPr lang="sk-SK" sz="1600" dirty="0"/>
          </a:p>
          <a:p>
            <a:r>
              <a:rPr lang="sk-SK" sz="1600" dirty="0">
                <a:hlinkClick r:id="rId5"/>
              </a:rPr>
              <a:t>https://en.wikipedia.org/w/index.php?title=OpenMediaVault&amp;oldid=1217184193</a:t>
            </a:r>
            <a:endParaRPr lang="sk-SK" sz="1600" dirty="0"/>
          </a:p>
          <a:p>
            <a:r>
              <a:rPr lang="sk-SK" sz="1600" dirty="0">
                <a:hlinkClick r:id="rId6"/>
              </a:rPr>
              <a:t>https://www.wundertech.net/openmediavault-vs-truenas/</a:t>
            </a:r>
            <a:endParaRPr lang="sk-SK" sz="1600" dirty="0"/>
          </a:p>
          <a:p>
            <a:r>
              <a:rPr lang="sk-SK" sz="1600" dirty="0">
                <a:hlinkClick r:id="rId7"/>
              </a:rPr>
              <a:t>https://techchefmadhuri.medium.com/how-much-disk-is-required-for-raid-configurations-bff57138e457</a:t>
            </a:r>
            <a:endParaRPr lang="sk-SK" sz="1600" dirty="0"/>
          </a:p>
          <a:p>
            <a:r>
              <a:rPr lang="sk-SK" sz="1600" dirty="0">
                <a:hlinkClick r:id="rId8"/>
              </a:rPr>
              <a:t>https://www.windowscentral.com/how-set-headless-raspberry-pi-windows-10</a:t>
            </a:r>
            <a:endParaRPr lang="sk-SK" sz="1600" dirty="0"/>
          </a:p>
          <a:p>
            <a:r>
              <a:rPr lang="sk-SK" sz="1600" dirty="0">
                <a:hlinkClick r:id="rId9"/>
              </a:rPr>
              <a:t>https://blog.briancmoses.com/2023/03/diy-nas-2023-edition.html</a:t>
            </a:r>
            <a:endParaRPr lang="sk-SK" sz="1600" dirty="0"/>
          </a:p>
          <a:p>
            <a:r>
              <a:rPr lang="sk-SK" sz="1600" dirty="0">
                <a:hlinkClick r:id="rId10"/>
              </a:rPr>
              <a:t>https://docs.openmediavault.org/en/stable/</a:t>
            </a:r>
            <a:endParaRPr lang="sk-SK" sz="1600" dirty="0"/>
          </a:p>
          <a:p>
            <a:r>
              <a:rPr lang="sk-SK" sz="1600" dirty="0">
                <a:hlinkClick r:id="rId11"/>
              </a:rPr>
              <a:t>https://www.raspberrypi.com/products/raspberry-pi-5/</a:t>
            </a:r>
            <a:endParaRPr lang="sk-SK" sz="1600" dirty="0"/>
          </a:p>
          <a:p>
            <a:r>
              <a:rPr lang="sk-SK" sz="1600" dirty="0">
                <a:hlinkClick r:id="rId12"/>
              </a:rPr>
              <a:t>https://www.raspberrypi.com/tutorials/nas-box-raspberry-pi-tutorial/</a:t>
            </a:r>
            <a:endParaRPr lang="sk-SK" sz="1600" dirty="0"/>
          </a:p>
          <a:p>
            <a:r>
              <a:rPr lang="sk-SK" sz="1600" dirty="0">
                <a:hlinkClick r:id="rId13"/>
              </a:rPr>
              <a:t>https://rpishop.cz</a:t>
            </a:r>
            <a:endParaRPr lang="sk-SK" sz="1600" dirty="0"/>
          </a:p>
          <a:p>
            <a:r>
              <a:rPr lang="sk-SK" sz="1600" dirty="0">
                <a:hlinkClick r:id="rId14"/>
              </a:rPr>
              <a:t>https://alza.sk</a:t>
            </a:r>
            <a:endParaRPr lang="sk-SK" sz="1600" dirty="0"/>
          </a:p>
          <a:p>
            <a:endParaRPr lang="sk-SK" sz="1600" dirty="0"/>
          </a:p>
          <a:p>
            <a:endParaRPr lang="sk-SK" sz="1600" dirty="0"/>
          </a:p>
        </p:txBody>
      </p:sp>
    </p:spTree>
    <p:extLst>
      <p:ext uri="{BB962C8B-B14F-4D97-AF65-F5344CB8AC3E}">
        <p14:creationId xmlns:p14="http://schemas.microsoft.com/office/powerpoint/2010/main" val="2228493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Obsah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6729ECB-66BE-91C0-EB07-9E805711D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Požiadavky</a:t>
            </a:r>
          </a:p>
          <a:p>
            <a:r>
              <a:rPr lang="sk-SK" dirty="0"/>
              <a:t>Moje riešenie</a:t>
            </a:r>
          </a:p>
          <a:p>
            <a:pPr lvl="1"/>
            <a:r>
              <a:rPr lang="sk-SK" dirty="0"/>
              <a:t>Hardware</a:t>
            </a:r>
          </a:p>
          <a:p>
            <a:pPr lvl="1"/>
            <a:r>
              <a:rPr lang="sk-SK" dirty="0"/>
              <a:t>Kabeláž</a:t>
            </a:r>
          </a:p>
          <a:p>
            <a:pPr lvl="1"/>
            <a:r>
              <a:rPr lang="sk-SK" dirty="0"/>
              <a:t>Software</a:t>
            </a:r>
          </a:p>
          <a:p>
            <a:r>
              <a:rPr lang="sk-SK" dirty="0"/>
              <a:t>Umiestnenie v domácnosti</a:t>
            </a:r>
          </a:p>
          <a:p>
            <a:r>
              <a:rPr lang="sk-SK" dirty="0"/>
              <a:t>Porovnanie s inými riešeniami</a:t>
            </a:r>
          </a:p>
          <a:p>
            <a:r>
              <a:rPr lang="sk-SK" dirty="0"/>
              <a:t>Záver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064767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Požiadavky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6729ECB-66BE-91C0-EB07-9E805711D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Dobrý pomer cena/výkon</a:t>
            </a:r>
          </a:p>
          <a:p>
            <a:r>
              <a:rPr lang="sk-SK" dirty="0"/>
              <a:t>Veľký úložný priestor</a:t>
            </a:r>
          </a:p>
          <a:p>
            <a:r>
              <a:rPr lang="sk-SK" dirty="0"/>
              <a:t>Relatívne nízka spotreba</a:t>
            </a:r>
          </a:p>
          <a:p>
            <a:r>
              <a:rPr lang="sk-SK" dirty="0"/>
              <a:t>Nízka hlučnosť</a:t>
            </a:r>
          </a:p>
          <a:p>
            <a:r>
              <a:rPr lang="sk-SK" dirty="0"/>
              <a:t>Použitie bežných počítačových komponentov</a:t>
            </a: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2021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BFC8BF-57CA-E581-B0FE-C5F122B9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Moje riešenie - Hardware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6729ECB-66BE-91C0-EB07-9E805711D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Komponenty z ktorých sa skladá PC (resp. NAS):</a:t>
            </a:r>
          </a:p>
          <a:p>
            <a:pPr lvl="1"/>
            <a:r>
              <a:rPr lang="sk-SK" dirty="0"/>
              <a:t>PC Skriňa</a:t>
            </a:r>
          </a:p>
          <a:p>
            <a:pPr lvl="1"/>
            <a:r>
              <a:rPr lang="sk-SK" dirty="0"/>
              <a:t>Základná doska</a:t>
            </a:r>
          </a:p>
          <a:p>
            <a:pPr lvl="1"/>
            <a:r>
              <a:rPr lang="sk-SK" dirty="0"/>
              <a:t>Procesor</a:t>
            </a:r>
          </a:p>
          <a:p>
            <a:pPr lvl="1"/>
            <a:r>
              <a:rPr lang="sk-SK" dirty="0"/>
              <a:t>Pamäť</a:t>
            </a:r>
          </a:p>
          <a:p>
            <a:pPr lvl="1"/>
            <a:r>
              <a:rPr lang="sk-SK" dirty="0"/>
              <a:t>Disk</a:t>
            </a:r>
          </a:p>
          <a:p>
            <a:pPr lvl="1"/>
            <a:r>
              <a:rPr lang="sk-SK" dirty="0"/>
              <a:t>Zdroj</a:t>
            </a:r>
            <a:endParaRPr lang="en-US" dirty="0"/>
          </a:p>
          <a:p>
            <a:r>
              <a:rPr lang="en-US" dirty="0"/>
              <a:t>Kabel</a:t>
            </a:r>
            <a:r>
              <a:rPr lang="sk-SK" dirty="0" err="1"/>
              <a:t>áž</a:t>
            </a:r>
            <a:endParaRPr lang="sk-SK" dirty="0"/>
          </a:p>
          <a:p>
            <a:pPr marL="457200" lvl="1" indent="0">
              <a:buNone/>
            </a:pP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525820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ok 6" descr="Obrázok, na ktorom je elektronika, stroj, skrinka počítača, počítač&#10;&#10;Automaticky generovaný popis">
            <a:extLst>
              <a:ext uri="{FF2B5EF4-FFF2-40B4-BE49-F238E27FC236}">
                <a16:creationId xmlns:a16="http://schemas.microsoft.com/office/drawing/2014/main" id="{1E131811-D601-4DA6-8C4B-CC699C495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455" y="1358452"/>
            <a:ext cx="3970420" cy="4988346"/>
          </a:xfrm>
          <a:prstGeom prst="rect">
            <a:avLst/>
          </a:prstGeom>
        </p:spPr>
      </p:pic>
      <p:pic>
        <p:nvPicPr>
          <p:cNvPr id="9" name="Obrázok 8" descr="Obrázok, na ktorom je elektronika, elektrinžinierstvo, elektronická súčiastka, súčiastka počítača&#10;&#10;Automaticky generovaný popis">
            <a:extLst>
              <a:ext uri="{FF2B5EF4-FFF2-40B4-BE49-F238E27FC236}">
                <a16:creationId xmlns:a16="http://schemas.microsoft.com/office/drawing/2014/main" id="{CF9198EF-82DB-177D-E1A9-FDAC99D64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126" y="1285008"/>
            <a:ext cx="3499702" cy="4705438"/>
          </a:xfrm>
          <a:prstGeom prst="rect">
            <a:avLst/>
          </a:prstGeom>
        </p:spPr>
      </p:pic>
      <p:sp>
        <p:nvSpPr>
          <p:cNvPr id="10" name="BlokTextu 9">
            <a:extLst>
              <a:ext uri="{FF2B5EF4-FFF2-40B4-BE49-F238E27FC236}">
                <a16:creationId xmlns:a16="http://schemas.microsoft.com/office/drawing/2014/main" id="{344F6FE1-6C7B-94CF-492D-718CFBED1A32}"/>
              </a:ext>
            </a:extLst>
          </p:cNvPr>
          <p:cNvSpPr txBox="1"/>
          <p:nvPr/>
        </p:nvSpPr>
        <p:spPr>
          <a:xfrm>
            <a:off x="1846847" y="588989"/>
            <a:ext cx="303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 err="1"/>
              <a:t>Fractal</a:t>
            </a:r>
            <a:r>
              <a:rPr lang="sk-SK" dirty="0"/>
              <a:t> Design CORE 2500</a:t>
            </a:r>
          </a:p>
        </p:txBody>
      </p:sp>
      <p:sp>
        <p:nvSpPr>
          <p:cNvPr id="11" name="BlokTextu 10">
            <a:extLst>
              <a:ext uri="{FF2B5EF4-FFF2-40B4-BE49-F238E27FC236}">
                <a16:creationId xmlns:a16="http://schemas.microsoft.com/office/drawing/2014/main" id="{92508B79-B954-852A-ACDA-8CAB580253C5}"/>
              </a:ext>
            </a:extLst>
          </p:cNvPr>
          <p:cNvSpPr txBox="1"/>
          <p:nvPr/>
        </p:nvSpPr>
        <p:spPr>
          <a:xfrm>
            <a:off x="7473615" y="588989"/>
            <a:ext cx="303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ASUS PRIME B450M-A II</a:t>
            </a:r>
          </a:p>
        </p:txBody>
      </p:sp>
    </p:spTree>
    <p:extLst>
      <p:ext uri="{BB962C8B-B14F-4D97-AF65-F5344CB8AC3E}">
        <p14:creationId xmlns:p14="http://schemas.microsoft.com/office/powerpoint/2010/main" val="1963983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ok 2" descr="Obrázok, na ktorom je text, logo, visačka, ventilátor&#10;&#10;Automaticky generovaný popis">
            <a:extLst>
              <a:ext uri="{FF2B5EF4-FFF2-40B4-BE49-F238E27FC236}">
                <a16:creationId xmlns:a16="http://schemas.microsoft.com/office/drawing/2014/main" id="{BC8FAEC7-277D-628C-0C74-1BE1F85963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95" y="2678182"/>
            <a:ext cx="1991820" cy="2153037"/>
          </a:xfrm>
          <a:prstGeom prst="rect">
            <a:avLst/>
          </a:prstGeom>
        </p:spPr>
      </p:pic>
      <p:pic>
        <p:nvPicPr>
          <p:cNvPr id="5" name="Obrázok 4" descr="Obrázok, na ktorom je mechanika&#10;&#10;Automaticky generovaný popis">
            <a:extLst>
              <a:ext uri="{FF2B5EF4-FFF2-40B4-BE49-F238E27FC236}">
                <a16:creationId xmlns:a16="http://schemas.microsoft.com/office/drawing/2014/main" id="{B5046FBD-6A51-42EB-45E4-0D1A7146CE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380" y="2895194"/>
            <a:ext cx="2886670" cy="1719012"/>
          </a:xfrm>
          <a:prstGeom prst="rect">
            <a:avLst/>
          </a:prstGeom>
        </p:spPr>
      </p:pic>
      <p:pic>
        <p:nvPicPr>
          <p:cNvPr id="7" name="Obrázok 6" descr="Obrázok, na ktorom je elektronika, elektronické zariadenie, zvuková technika, kábel&#10;&#10;Automaticky generovaný popis">
            <a:extLst>
              <a:ext uri="{FF2B5EF4-FFF2-40B4-BE49-F238E27FC236}">
                <a16:creationId xmlns:a16="http://schemas.microsoft.com/office/drawing/2014/main" id="{A4998892-61BF-3306-2ED5-FF5E588BA7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402" y="2409516"/>
            <a:ext cx="4026567" cy="2690370"/>
          </a:xfrm>
          <a:prstGeom prst="rect">
            <a:avLst/>
          </a:prstGeom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4F10F201-885C-CB37-3F67-134AB1B9CFBD}"/>
              </a:ext>
            </a:extLst>
          </p:cNvPr>
          <p:cNvSpPr txBox="1"/>
          <p:nvPr/>
        </p:nvSpPr>
        <p:spPr>
          <a:xfrm>
            <a:off x="378995" y="1479326"/>
            <a:ext cx="303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AMD </a:t>
            </a:r>
            <a:r>
              <a:rPr lang="sk-SK" dirty="0" err="1"/>
              <a:t>Ryzen</a:t>
            </a:r>
            <a:r>
              <a:rPr lang="sk-SK" dirty="0"/>
              <a:t> 5 4600G</a:t>
            </a: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42980E0B-6219-C0B4-ACFB-6799B3391BD3}"/>
              </a:ext>
            </a:extLst>
          </p:cNvPr>
          <p:cNvSpPr txBox="1"/>
          <p:nvPr/>
        </p:nvSpPr>
        <p:spPr>
          <a:xfrm>
            <a:off x="3795964" y="1463362"/>
            <a:ext cx="3038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Kingston FURY 16 GB KIT DDR4 3200 MHz CL16</a:t>
            </a:r>
            <a:endParaRPr lang="sk-SK" dirty="0"/>
          </a:p>
        </p:txBody>
      </p:sp>
      <p:sp>
        <p:nvSpPr>
          <p:cNvPr id="10" name="BlokTextu 9">
            <a:extLst>
              <a:ext uri="{FF2B5EF4-FFF2-40B4-BE49-F238E27FC236}">
                <a16:creationId xmlns:a16="http://schemas.microsoft.com/office/drawing/2014/main" id="{640F5140-3535-9A11-CDF1-327B1BCF9DD9}"/>
              </a:ext>
            </a:extLst>
          </p:cNvPr>
          <p:cNvSpPr txBox="1"/>
          <p:nvPr/>
        </p:nvSpPr>
        <p:spPr>
          <a:xfrm>
            <a:off x="8179468" y="1479326"/>
            <a:ext cx="3038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 quiet! PURE POWER 11 400 W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20799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 descr="Obrázok, na ktorom je text, logo, písmo, dizajn&#10;&#10;Automaticky generovaný popis">
            <a:extLst>
              <a:ext uri="{FF2B5EF4-FFF2-40B4-BE49-F238E27FC236}">
                <a16:creationId xmlns:a16="http://schemas.microsoft.com/office/drawing/2014/main" id="{A155FFBE-E36B-21AF-3E46-659C69EA57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374" y="1850767"/>
            <a:ext cx="3818021" cy="4533900"/>
          </a:xfrm>
          <a:prstGeom prst="rect">
            <a:avLst/>
          </a:prstGeom>
        </p:spPr>
      </p:pic>
      <p:pic>
        <p:nvPicPr>
          <p:cNvPr id="7" name="Obrázok 6" descr="Obrázok, na ktorom je text, písmo, snímka obrazovky, číslo&#10;&#10;Automaticky generovaný popis">
            <a:extLst>
              <a:ext uri="{FF2B5EF4-FFF2-40B4-BE49-F238E27FC236}">
                <a16:creationId xmlns:a16="http://schemas.microsoft.com/office/drawing/2014/main" id="{AEA41873-142C-1A6D-EE97-CFAC6683F9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52" y="2740282"/>
            <a:ext cx="4988210" cy="1377435"/>
          </a:xfrm>
          <a:prstGeom prst="rect">
            <a:avLst/>
          </a:prstGeom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F9873211-6C7C-77A3-7C80-5B148F8479DA}"/>
              </a:ext>
            </a:extLst>
          </p:cNvPr>
          <p:cNvSpPr txBox="1"/>
          <p:nvPr/>
        </p:nvSpPr>
        <p:spPr>
          <a:xfrm>
            <a:off x="7381374" y="1281365"/>
            <a:ext cx="303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4x </a:t>
            </a:r>
            <a:r>
              <a:rPr lang="en-US" dirty="0"/>
              <a:t>Seagate </a:t>
            </a:r>
            <a:r>
              <a:rPr lang="en-US" dirty="0" err="1"/>
              <a:t>IronWolf</a:t>
            </a:r>
            <a:r>
              <a:rPr lang="en-US" dirty="0"/>
              <a:t> Pro 2 TB</a:t>
            </a:r>
            <a:endParaRPr lang="sk-SK" dirty="0"/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F7275358-D697-CC55-1E94-95DC81977B8E}"/>
              </a:ext>
            </a:extLst>
          </p:cNvPr>
          <p:cNvSpPr txBox="1"/>
          <p:nvPr/>
        </p:nvSpPr>
        <p:spPr>
          <a:xfrm>
            <a:off x="2023311" y="2061946"/>
            <a:ext cx="3038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Patriot P300 128GB</a:t>
            </a:r>
          </a:p>
        </p:txBody>
      </p:sp>
    </p:spTree>
    <p:extLst>
      <p:ext uri="{BB962C8B-B14F-4D97-AF65-F5344CB8AC3E}">
        <p14:creationId xmlns:p14="http://schemas.microsoft.com/office/powerpoint/2010/main" val="2137297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A5C3F61-B0F4-2EE0-4897-B0A7C970A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Moje riešenie - Kabeláž</a:t>
            </a:r>
          </a:p>
        </p:txBody>
      </p:sp>
      <p:pic>
        <p:nvPicPr>
          <p:cNvPr id="5" name="Obrázok 4" descr="Obrázok, na ktorom je spojka, rozvody elektriny, kábel&#10;&#10;Automaticky generovaný popis">
            <a:extLst>
              <a:ext uri="{FF2B5EF4-FFF2-40B4-BE49-F238E27FC236}">
                <a16:creationId xmlns:a16="http://schemas.microsoft.com/office/drawing/2014/main" id="{DB7788B1-A807-4534-268E-FD7CD134CB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817" y="2879386"/>
            <a:ext cx="3167671" cy="3129063"/>
          </a:xfrm>
          <a:prstGeom prst="rect">
            <a:avLst/>
          </a:prstGeom>
        </p:spPr>
      </p:pic>
      <p:pic>
        <p:nvPicPr>
          <p:cNvPr id="7" name="Obrázok 6" descr="Obrázok, na ktorom je kladivo, nástroj&#10;&#10; Automaticky generovaný popis so strednou spoľahlivosťou">
            <a:extLst>
              <a:ext uri="{FF2B5EF4-FFF2-40B4-BE49-F238E27FC236}">
                <a16:creationId xmlns:a16="http://schemas.microsoft.com/office/drawing/2014/main" id="{29CA77CB-654E-8D5E-7346-CE2290C38A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9363" y="3265456"/>
            <a:ext cx="4056332" cy="2356921"/>
          </a:xfrm>
          <a:prstGeom prst="rect">
            <a:avLst/>
          </a:prstGeom>
        </p:spPr>
      </p:pic>
      <p:sp>
        <p:nvSpPr>
          <p:cNvPr id="8" name="BlokTextu 7">
            <a:extLst>
              <a:ext uri="{FF2B5EF4-FFF2-40B4-BE49-F238E27FC236}">
                <a16:creationId xmlns:a16="http://schemas.microsoft.com/office/drawing/2014/main" id="{37C0792B-2725-E380-476D-54CBB55CBA93}"/>
              </a:ext>
            </a:extLst>
          </p:cNvPr>
          <p:cNvSpPr txBox="1"/>
          <p:nvPr/>
        </p:nvSpPr>
        <p:spPr>
          <a:xfrm>
            <a:off x="1621817" y="1955258"/>
            <a:ext cx="3618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AlzaPower</a:t>
            </a:r>
            <a:r>
              <a:rPr lang="en-US" dirty="0"/>
              <a:t> Patch CAT6 FTP 15 m</a:t>
            </a:r>
            <a:endParaRPr lang="sk-SK" dirty="0"/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EAF399D2-2940-CBC0-4D42-94FEBD949022}"/>
              </a:ext>
            </a:extLst>
          </p:cNvPr>
          <p:cNvSpPr txBox="1"/>
          <p:nvPr/>
        </p:nvSpPr>
        <p:spPr>
          <a:xfrm>
            <a:off x="7258304" y="1955258"/>
            <a:ext cx="3618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2x </a:t>
            </a:r>
            <a:r>
              <a:rPr lang="it-IT" dirty="0"/>
              <a:t>PremiumCord SATA III 90° 0.2 m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939884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680916-0AD5-FE07-52DD-2EE82D1F1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Moje riešenie - Software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C7B305D8-DD59-12CD-48AE-84A3949A3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Operačný systém</a:t>
            </a:r>
          </a:p>
          <a:p>
            <a:pPr lvl="1"/>
            <a:r>
              <a:rPr lang="sk-SK" dirty="0" err="1"/>
              <a:t>TrueNAS</a:t>
            </a:r>
            <a:endParaRPr lang="sk-SK" dirty="0"/>
          </a:p>
          <a:p>
            <a:pPr lvl="1"/>
            <a:r>
              <a:rPr lang="sk-SK" b="1" dirty="0" err="1"/>
              <a:t>OpenMediaVault</a:t>
            </a:r>
            <a:r>
              <a:rPr lang="sk-SK" b="1" dirty="0"/>
              <a:t> (OMV)</a:t>
            </a:r>
          </a:p>
          <a:p>
            <a:r>
              <a:rPr lang="sk-SK" dirty="0"/>
              <a:t>Výber </a:t>
            </a:r>
            <a:r>
              <a:rPr lang="sk-SK" dirty="0" err="1"/>
              <a:t>RAIDu</a:t>
            </a:r>
            <a:endParaRPr lang="sk-SK" dirty="0"/>
          </a:p>
          <a:p>
            <a:pPr lvl="1"/>
            <a:r>
              <a:rPr lang="sk-SK" dirty="0"/>
              <a:t>RAID 0</a:t>
            </a:r>
          </a:p>
          <a:p>
            <a:pPr lvl="1"/>
            <a:r>
              <a:rPr lang="sk-SK" dirty="0"/>
              <a:t>RAID 1</a:t>
            </a:r>
          </a:p>
          <a:p>
            <a:pPr lvl="1"/>
            <a:r>
              <a:rPr lang="sk-SK" dirty="0"/>
              <a:t>RAID 10</a:t>
            </a:r>
          </a:p>
          <a:p>
            <a:pPr lvl="1"/>
            <a:r>
              <a:rPr lang="sk-SK" dirty="0"/>
              <a:t>RAID 5</a:t>
            </a:r>
          </a:p>
          <a:p>
            <a:pPr lvl="1"/>
            <a:r>
              <a:rPr lang="sk-SK" b="1" dirty="0"/>
              <a:t>RAID 6</a:t>
            </a:r>
          </a:p>
        </p:txBody>
      </p:sp>
    </p:spTree>
    <p:extLst>
      <p:ext uri="{BB962C8B-B14F-4D97-AF65-F5344CB8AC3E}">
        <p14:creationId xmlns:p14="http://schemas.microsoft.com/office/powerpoint/2010/main" val="229499325"/>
      </p:ext>
    </p:extLst>
  </p:cSld>
  <p:clrMapOvr>
    <a:masterClrMapping/>
  </p:clrMapOvr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1400</TotalTime>
  <Words>988</Words>
  <Application>Microsoft Office PowerPoint</Application>
  <PresentationFormat>Širokouhlá</PresentationFormat>
  <Paragraphs>129</Paragraphs>
  <Slides>17</Slides>
  <Notes>13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Consolas</vt:lpstr>
      <vt:lpstr>Motív Office</vt:lpstr>
      <vt:lpstr>Spoľahlivý systém ukladania osobných dát v domácnosti</vt:lpstr>
      <vt:lpstr>Obsah</vt:lpstr>
      <vt:lpstr>Požiadavky</vt:lpstr>
      <vt:lpstr>Moje riešenie - Hardware</vt:lpstr>
      <vt:lpstr>Prezentácia programu PowerPoint</vt:lpstr>
      <vt:lpstr>Prezentácia programu PowerPoint</vt:lpstr>
      <vt:lpstr>Prezentácia programu PowerPoint</vt:lpstr>
      <vt:lpstr>Moje riešenie - Kabeláž</vt:lpstr>
      <vt:lpstr>Moje riešenie - Software</vt:lpstr>
      <vt:lpstr>Prezentácia programu PowerPoint</vt:lpstr>
      <vt:lpstr>Prezentácia programu PowerPoint</vt:lpstr>
      <vt:lpstr>Umiestnenie v domácnosti</vt:lpstr>
      <vt:lpstr>Porovnanie s inými riešeniami</vt:lpstr>
      <vt:lpstr>Prezentácia programu PowerPoint</vt:lpstr>
      <vt:lpstr>Záver</vt:lpstr>
      <vt:lpstr>Ďakujem za pozornosť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Prezentácia programu PowerPoint</dc:title>
  <dc:creator>Marek Čederle</dc:creator>
  <cp:lastModifiedBy>Marek Čederle</cp:lastModifiedBy>
  <cp:revision>40</cp:revision>
  <dcterms:created xsi:type="dcterms:W3CDTF">2024-04-22T14:12:22Z</dcterms:created>
  <dcterms:modified xsi:type="dcterms:W3CDTF">2024-04-23T13:41:52Z</dcterms:modified>
</cp:coreProperties>
</file>

<file path=docProps/thumbnail.jpeg>
</file>